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6" r:id="rId3"/>
    <p:sldId id="283" r:id="rId4"/>
    <p:sldId id="284" r:id="rId5"/>
    <p:sldId id="288" r:id="rId6"/>
    <p:sldId id="286" r:id="rId7"/>
    <p:sldId id="287" r:id="rId8"/>
    <p:sldId id="285" r:id="rId9"/>
    <p:sldId id="291" r:id="rId10"/>
    <p:sldId id="293" r:id="rId11"/>
    <p:sldId id="275" r:id="rId12"/>
    <p:sldId id="278" r:id="rId13"/>
    <p:sldId id="317" r:id="rId14"/>
    <p:sldId id="268" r:id="rId15"/>
    <p:sldId id="304" r:id="rId16"/>
    <p:sldId id="279" r:id="rId17"/>
    <p:sldId id="306" r:id="rId18"/>
    <p:sldId id="310" r:id="rId19"/>
    <p:sldId id="311" r:id="rId20"/>
    <p:sldId id="289" r:id="rId21"/>
    <p:sldId id="258" r:id="rId22"/>
    <p:sldId id="307" r:id="rId23"/>
    <p:sldId id="309" r:id="rId24"/>
    <p:sldId id="313" r:id="rId25"/>
    <p:sldId id="308" r:id="rId26"/>
    <p:sldId id="316" r:id="rId27"/>
    <p:sldId id="314" r:id="rId28"/>
    <p:sldId id="315" r:id="rId29"/>
    <p:sldId id="290" r:id="rId30"/>
    <p:sldId id="263" r:id="rId31"/>
    <p:sldId id="299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495F0-3C9C-49CB-97F3-7FCA68CAE594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0F65-51B1-471E-A985-4010FBB0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1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63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6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9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63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02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9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and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0F65-51B1-471E-A985-4010FBB03D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A99C-3BF3-4B60-81B4-3A1F12DBA2C3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2CFB-0EFC-4C3E-A7C1-0D7FDBCC1C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ki.com/most_migrant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cia.gov/library/publications/the-world-factbook/rankorder/2112rank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sus.gov/population/international/data/idb/informationGateway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igrationsmap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r.undp.org/en/statist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ignpolicy.com/failed_states_index_2012_interactiv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sus.gov/newsroom/cspan/pop_change/20130322_cspan_popchange_slide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pr.org/blogs/money/2013/01/08/168871212/episode-428-turning-a-boomtown-into-a-real-tow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forbes.com/special-report/2011/migr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hcr.org/pages/49c3646c4ca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udaneseofillinois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nationalgeographic.com/education/god-grew-tired-of-us-education/?ar_a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Refuge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unhcr.org/syrianrefugees/regional.ph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hcr/sets/72157633001419692/with/855855743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hcr/8617944423/in/photostrea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ki.com/most_migrant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nbc.msn.com/id/34445655/ns/politics-capitol_hil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igrationpolicy.org/issues/basic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atimesblogs.latimes.com/washington/2010/05/full-text-arizona-illegal-immigration-law-jan-brewer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ki.com/most_migran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rankorder/2112rank.html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/>
          <a:p>
            <a:r>
              <a:rPr lang="en-US" sz="5400" dirty="0" smtClean="0"/>
              <a:t>Modern</a:t>
            </a:r>
            <a:r>
              <a:rPr lang="en-US" dirty="0" smtClean="0"/>
              <a:t> </a:t>
            </a:r>
            <a:r>
              <a:rPr lang="en-US" sz="5400" dirty="0" smtClean="0"/>
              <a:t>Migration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400" dirty="0" smtClean="0"/>
              <a:t>Issues in </a:t>
            </a:r>
            <a:br>
              <a:rPr lang="en-US" sz="5400" dirty="0" smtClean="0"/>
            </a:br>
            <a:r>
              <a:rPr lang="en-US" sz="5400" dirty="0" smtClean="0"/>
              <a:t>Human Geography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76041"/>
            <a:ext cx="4191000" cy="1219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Illinois Geographic Alliance Spring Conference: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 Human Geography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April 6, 2013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Stevenson High School, Lincolnshire, IL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22883" y="5181600"/>
            <a:ext cx="3276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chemeClr val="tx1"/>
                </a:solidFill>
              </a:rPr>
              <a:t>John </a:t>
            </a:r>
            <a:r>
              <a:rPr lang="en-US" sz="2000" i="1" dirty="0" err="1" smtClean="0">
                <a:solidFill>
                  <a:schemeClr val="tx1"/>
                </a:solidFill>
              </a:rPr>
              <a:t>Kostelnick</a:t>
            </a: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Illinois State University</a:t>
            </a:r>
          </a:p>
          <a:p>
            <a:endParaRPr lang="en-US" sz="2000" i="1" dirty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Kevin </a:t>
            </a:r>
            <a:r>
              <a:rPr lang="en-US" sz="2000" i="1" dirty="0" err="1" smtClean="0">
                <a:solidFill>
                  <a:schemeClr val="tx1"/>
                </a:solidFill>
              </a:rPr>
              <a:t>Suess</a:t>
            </a: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Normal Community High School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bra69330_07_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t="4914" r="33177" b="3872"/>
          <a:stretch/>
        </p:blipFill>
        <p:spPr bwMode="auto">
          <a:xfrm>
            <a:off x="5486398" y="487679"/>
            <a:ext cx="3352802" cy="400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www.cia.gov/library/publications/the-world-factbook/rankorder/2112rank.html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80" y="3192884"/>
            <a:ext cx="2409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CIA </a:t>
            </a:r>
          </a:p>
          <a:p>
            <a:pPr algn="ctr"/>
            <a:r>
              <a:rPr lang="en-US" sz="2400" b="1" dirty="0" smtClean="0"/>
              <a:t>Estimates (2012)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(Net Emigration)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8690" r="28411" b="13187"/>
          <a:stretch/>
        </p:blipFill>
        <p:spPr bwMode="auto">
          <a:xfrm>
            <a:off x="2514600" y="990600"/>
            <a:ext cx="55754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1610" b="1999"/>
          <a:stretch/>
        </p:blipFill>
        <p:spPr bwMode="auto">
          <a:xfrm>
            <a:off x="457200" y="1506846"/>
            <a:ext cx="8290965" cy="40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188" y="6183868"/>
            <a:ext cx="838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www.census.gov/population/international/data/idb/informationGateway.php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6" r="66831" b="3330"/>
          <a:stretch/>
        </p:blipFill>
        <p:spPr bwMode="auto">
          <a:xfrm>
            <a:off x="1905000" y="975555"/>
            <a:ext cx="5257800" cy="560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958517" y="6107668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Population </a:t>
            </a:r>
            <a:r>
              <a:rPr lang="en-US" dirty="0" smtClean="0"/>
              <a:t>pyramid </a:t>
            </a:r>
            <a:r>
              <a:rPr lang="en-US" dirty="0"/>
              <a:t>for </a:t>
            </a:r>
            <a:r>
              <a:rPr lang="en-US" dirty="0" smtClean="0"/>
              <a:t>Qatar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7" y="1247775"/>
            <a:ext cx="60007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endParaRPr lang="en-US" sz="2400" dirty="0">
              <a:hlinkClick r:id="rId3"/>
            </a:endParaRPr>
          </a:p>
          <a:p>
            <a:pPr marL="0" indent="0" algn="ctr">
              <a:buNone/>
            </a:pPr>
            <a:r>
              <a:rPr lang="en-US" sz="2400" i="0" dirty="0" smtClean="0">
                <a:hlinkClick r:id="rId3"/>
              </a:rPr>
              <a:t>http://migrationsmap.net/#/TUR/departures</a:t>
            </a:r>
            <a:r>
              <a:rPr lang="en-US" sz="2400" i="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/>
          <a:stretch/>
        </p:blipFill>
        <p:spPr bwMode="auto">
          <a:xfrm>
            <a:off x="408704" y="1090686"/>
            <a:ext cx="8404228" cy="41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Explaining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14707" r="11765" b="1765"/>
          <a:stretch/>
        </p:blipFill>
        <p:spPr bwMode="auto">
          <a:xfrm>
            <a:off x="1372029" y="990600"/>
            <a:ext cx="632417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6353294"/>
            <a:ext cx="4118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4"/>
              </a:rPr>
              <a:t>http://hdr.undp.org/en/statistics</a:t>
            </a:r>
            <a:r>
              <a:rPr lang="en-US" sz="2200" dirty="0" smtClean="0">
                <a:hlinkClick r:id="rId4"/>
              </a:rPr>
              <a:t>/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85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Current Migration Streams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2606" r="16893" b="7693"/>
          <a:stretch/>
        </p:blipFill>
        <p:spPr bwMode="auto">
          <a:xfrm>
            <a:off x="381000" y="1143000"/>
            <a:ext cx="837513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088559"/>
            <a:ext cx="7993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www.foreignpolicy.com/failed_states_index_2012_interactive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Explaining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472153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Internal U.S. Migration and Population Change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1" y="762000"/>
            <a:ext cx="6683086" cy="53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6107593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http://www.census.gov/newsroom/cspan/pop_change/20130322_cspan_popchange_slides.pdf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ming soon: A town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14309" cy="53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04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Coming soon: A town.</a:t>
            </a:r>
          </a:p>
        </p:txBody>
      </p:sp>
    </p:spTree>
    <p:extLst>
      <p:ext uri="{BB962C8B-B14F-4D97-AF65-F5344CB8AC3E}">
        <p14:creationId xmlns:p14="http://schemas.microsoft.com/office/powerpoint/2010/main" val="31139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8400" y="6117336"/>
            <a:ext cx="4849368" cy="58826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Forbes Interactive Migration Map of U.S.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532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533400" y="1545336"/>
            <a:ext cx="79248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Migration in Recent APHG Exam FRQs</a:t>
            </a:r>
          </a:p>
          <a:p>
            <a:endParaRPr lang="en-US" sz="3200" dirty="0" smtClean="0"/>
          </a:p>
          <a:p>
            <a:r>
              <a:rPr lang="en-US" sz="3200" dirty="0" smtClean="0"/>
              <a:t>Current Migration Streams</a:t>
            </a:r>
          </a:p>
          <a:p>
            <a:endParaRPr lang="en-US" sz="3200" dirty="0"/>
          </a:p>
          <a:p>
            <a:r>
              <a:rPr lang="en-US" sz="3200" dirty="0" smtClean="0"/>
              <a:t>Current Forced Migration and Refugee Crises</a:t>
            </a:r>
          </a:p>
          <a:p>
            <a:endParaRPr lang="en-US" sz="3200" dirty="0"/>
          </a:p>
          <a:p>
            <a:r>
              <a:rPr lang="en-US" sz="3200" dirty="0" smtClean="0"/>
              <a:t>Current U.S. Immigration Policy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04800"/>
            <a:ext cx="400812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Overview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CurrenT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Refugee Crises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8991" r="16944"/>
          <a:stretch/>
        </p:blipFill>
        <p:spPr bwMode="auto">
          <a:xfrm>
            <a:off x="948693" y="990600"/>
            <a:ext cx="712850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274713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www.unhcr.org/pages/49c3646c4ca.html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Refugee Crises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Refugee Crises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linebackworldview.com/wordpress/wp-content/uploads/2012/10/1109_090211refuge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3" y="1244600"/>
            <a:ext cx="7563688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53740" y="353845"/>
            <a:ext cx="6066259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Making the human connection to refugee crises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3362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http://sudaneseofillinois.org/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06" y="1524000"/>
            <a:ext cx="38702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8" name="Picture 8" descr="http://connection.emerson.edu/s/1427/images/editor/alumni_relations/events/bright_lights/key_art_god_grew_tired_of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4727"/>
            <a:ext cx="857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038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http://education.nationalgeographic.com/education/god-grew-tired-of-us-education/?ar_a=1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Refugee Crises and Twitter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4248" y="6324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https://twitter.com/Refugees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45795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52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Syria Regional Refugee Response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6116197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http://data.unhcr.org/syrianrefugees/regional.php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762000"/>
            <a:ext cx="6762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62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http://www.flickr.com/photos/unhcr/sets/72157633001419692/with/8558557431/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UNHCR and Flickr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2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7240"/>
            <a:ext cx="6934200" cy="554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634630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http://www.flickr.com/photos/unhcr/8617944423/in/photostream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Current Refugee Crises</a:t>
            </a:r>
          </a:p>
        </p:txBody>
      </p:sp>
    </p:spTree>
    <p:extLst>
      <p:ext uri="{BB962C8B-B14F-4D97-AF65-F5344CB8AC3E}">
        <p14:creationId xmlns:p14="http://schemas.microsoft.com/office/powerpoint/2010/main" val="8286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Current U.S. Immigration Policy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" y="304800"/>
            <a:ext cx="492252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Key Questions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1524000"/>
            <a:ext cx="792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Where are migrants coming from and where are they going?</a:t>
            </a:r>
          </a:p>
          <a:p>
            <a:endParaRPr lang="en-US" sz="3800" dirty="0">
              <a:hlinkClick r:id="rId3"/>
            </a:endParaRPr>
          </a:p>
          <a:p>
            <a:r>
              <a:rPr lang="en-US" sz="3800" dirty="0"/>
              <a:t>Who is migrating and why?</a:t>
            </a:r>
          </a:p>
          <a:p>
            <a:endParaRPr lang="en-US" sz="3800" dirty="0"/>
          </a:p>
          <a:p>
            <a:r>
              <a:rPr lang="en-US" sz="3800" dirty="0"/>
              <a:t>Does government </a:t>
            </a:r>
            <a:r>
              <a:rPr lang="en-US" sz="3800" dirty="0" smtClean="0"/>
              <a:t>policy or intervention </a:t>
            </a:r>
            <a:r>
              <a:rPr lang="en-US" sz="3800" dirty="0"/>
              <a:t>factor into the migration and, if so, how?</a:t>
            </a:r>
          </a:p>
          <a:p>
            <a:endParaRPr lang="en-US" sz="3800" dirty="0"/>
          </a:p>
          <a:p>
            <a:r>
              <a:rPr lang="en-US" sz="3800" dirty="0"/>
              <a:t>What impact does the migration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35" y="961533"/>
            <a:ext cx="5585965" cy="5210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3054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http://www.msnbc.msn.com/id/34445655/ns/politics-capitol_hill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U.S. Immigration Policy OVER TIME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63816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www.immigrationpolicy.org/issues/basics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7143" r="16782"/>
          <a:stretch/>
        </p:blipFill>
        <p:spPr bwMode="auto">
          <a:xfrm>
            <a:off x="897086" y="880600"/>
            <a:ext cx="7332514" cy="53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solidFill>
                  <a:srgbClr val="FF0000"/>
                </a:solidFill>
              </a:rPr>
              <a:t>Summary of Current U.S. Immigration Policy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60960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http://latimesblogs.latimes.com/washington/2010/05/full-text-arizona-illegal-immigration-law-jan-brewer.html</a:t>
            </a:r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19419" r="44364" b="10052"/>
          <a:stretch/>
        </p:blipFill>
        <p:spPr bwMode="auto">
          <a:xfrm>
            <a:off x="2057400" y="1052945"/>
            <a:ext cx="5056909" cy="4890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STATE VS. FEDERAL POLICY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6" r="15055"/>
          <a:stretch/>
        </p:blipFill>
        <p:spPr bwMode="auto">
          <a:xfrm>
            <a:off x="4724400" y="304800"/>
            <a:ext cx="3124200" cy="40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67250"/>
            <a:ext cx="66579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304800"/>
            <a:ext cx="492252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Migration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in Recent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APHG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EXAM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FRQs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97692" cy="29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Migration in Recent APHG EXAM FRQs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237279" cy="36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66675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Migration in Recent APHG EXAM FRQs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353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8" y="4318200"/>
            <a:ext cx="7844352" cy="21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Migration in Recent APHG EXAM FRQs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Current Migration Streams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7954" r="28941"/>
          <a:stretch/>
        </p:blipFill>
        <p:spPr bwMode="auto">
          <a:xfrm>
            <a:off x="2641599" y="943750"/>
            <a:ext cx="4788962" cy="530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4124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www.cia.gov/library/publications/the-world-factbook/rankorder/2112rank.html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6390" y="3192884"/>
            <a:ext cx="2590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CIA </a:t>
            </a:r>
          </a:p>
          <a:p>
            <a:pPr algn="ctr"/>
            <a:r>
              <a:rPr lang="en-US" sz="2400" b="1" dirty="0" smtClean="0"/>
              <a:t>Estimates (2012)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(Net Immigration)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53861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Current migration streams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Custom 1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FFFFFF"/>
      </a:hlink>
      <a:folHlink>
        <a:srgbClr val="FFFF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1093</TotalTime>
  <Words>358</Words>
  <Application>Microsoft Office PowerPoint</Application>
  <PresentationFormat>On-screen Show (4:3)</PresentationFormat>
  <Paragraphs>149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Tradeshow</vt:lpstr>
      <vt:lpstr>Modern Migration  Issues in  Human Geography</vt:lpstr>
      <vt:lpstr>Overview</vt:lpstr>
      <vt:lpstr>Key Questions</vt:lpstr>
      <vt:lpstr>Migration  in Recent  APHG EXAM  FRQs</vt:lpstr>
      <vt:lpstr>PowerPoint Presentation</vt:lpstr>
      <vt:lpstr>PowerPoint Presentation</vt:lpstr>
      <vt:lpstr>PowerPoint Presentation</vt:lpstr>
      <vt:lpstr>Current Migration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Migration Streams</vt:lpstr>
      <vt:lpstr>PowerPoint Presentation</vt:lpstr>
      <vt:lpstr>PowerPoint Presentation</vt:lpstr>
      <vt:lpstr>PowerPoint Presentation</vt:lpstr>
      <vt:lpstr>CurrenT Refugee Crises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U.S. Immigration Policy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Migration Issues in Human Geography</dc:title>
  <dc:creator>John</dc:creator>
  <cp:lastModifiedBy>John</cp:lastModifiedBy>
  <cp:revision>90</cp:revision>
  <dcterms:created xsi:type="dcterms:W3CDTF">2013-03-29T02:01:22Z</dcterms:created>
  <dcterms:modified xsi:type="dcterms:W3CDTF">2013-04-06T03:50:33Z</dcterms:modified>
</cp:coreProperties>
</file>